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356" r:id="rId4"/>
    <p:sldId id="357" r:id="rId5"/>
    <p:sldId id="360" r:id="rId6"/>
    <p:sldId id="361" r:id="rId7"/>
    <p:sldId id="358" r:id="rId8"/>
    <p:sldId id="359" r:id="rId9"/>
    <p:sldId id="343" r:id="rId10"/>
    <p:sldId id="362" r:id="rId11"/>
    <p:sldId id="363" r:id="rId12"/>
    <p:sldId id="364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4660"/>
  </p:normalViewPr>
  <p:slideViewPr>
    <p:cSldViewPr>
      <p:cViewPr varScale="1">
        <p:scale>
          <a:sx n="86" d="100"/>
          <a:sy n="86" d="100"/>
        </p:scale>
        <p:origin x="-83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</a:t>
            </a:r>
            <a:r>
              <a:rPr lang="en-US" dirty="0" smtClean="0"/>
              <a:t>Quadratic Graphs and Their Properties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9 </a:t>
            </a:r>
            <a:r>
              <a:rPr lang="en-US" dirty="0"/>
              <a:t>Lesson </a:t>
            </a:r>
            <a:r>
              <a:rPr lang="en-US" dirty="0" smtClean="0"/>
              <a:t>1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Identify the vertex of the graph. Also tell whether it is a maximum or a minimum.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>The vertex of the graph is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latin typeface="Cambria Math"/>
                      </a:rPr>
                      <m:t>𝟎</m:t>
                    </m:r>
                    <m:r>
                      <a:rPr lang="en-US" sz="2000" b="1" i="1" smtClean="0">
                        <a:latin typeface="Cambria Math"/>
                      </a:rPr>
                      <m:t>,−</m:t>
                    </m:r>
                    <m:r>
                      <a:rPr lang="en-US" sz="2000" b="1" i="1" smtClean="0">
                        <a:latin typeface="Cambria Math"/>
                      </a:rPr>
                      <m:t>𝟒</m:t>
                    </m:r>
                    <m:r>
                      <a:rPr lang="en-US" sz="2000" b="1" i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 smtClean="0"/>
                  <a:t>.</a:t>
                </a:r>
                <a:br>
                  <a:rPr lang="en-US" sz="2000" b="1" dirty="0" smtClean="0"/>
                </a:br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dirty="0" smtClean="0"/>
                  <a:t>Since the graph </a:t>
                </a:r>
                <a:r>
                  <a:rPr lang="en-US" sz="2000" dirty="0" smtClean="0"/>
                  <a:t>opens upwards, so the point</a:t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(</m:t>
                    </m:r>
                    <m:r>
                      <a:rPr lang="en-US" sz="2000" b="0" i="1" dirty="0" smtClean="0">
                        <a:latin typeface="Cambria Math"/>
                      </a:rPr>
                      <m:t>0,−4</m:t>
                    </m:r>
                    <m:r>
                      <a:rPr lang="en-US" sz="200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 smtClean="0"/>
                  <a:t> is a </a:t>
                </a:r>
                <a:r>
                  <a:rPr lang="en-US" sz="2000" b="1" dirty="0" smtClean="0"/>
                  <a:t>minimum</a:t>
                </a:r>
                <a:r>
                  <a:rPr lang="en-US" sz="2000" dirty="0" smtClean="0"/>
                  <a:t>.</a:t>
                </a: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  <a:blipFill rotWithShape="1">
                <a:blip r:embed="rId2"/>
                <a:stretch>
                  <a:fillRect l="-758" t="-645" r="-8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4724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QUADRATIC GRAPHS AND THEIR PROPERTIES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125098"/>
            <a:ext cx="2133600" cy="26561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610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3: What is the domain and range of the function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?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  <a:blipFill rotWithShape="1">
                <a:blip r:embed="rId2"/>
                <a:stretch>
                  <a:fillRect l="-758" t="-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4724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QUADRATIC GRAPHS AND THEIR PROPERTIES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10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3: What is the domain and range of the function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?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>The domain of th</a:t>
                </a:r>
                <a:r>
                  <a:rPr lang="en-US" sz="2000" dirty="0" smtClean="0"/>
                  <a:t>e function is the set of all the possible values the function can take. We see that all values of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𝑥</m:t>
                    </m:r>
                    <m:r>
                      <a:rPr lang="en-US" sz="2000" b="0" i="1" smtClean="0">
                        <a:latin typeface="Cambria Math"/>
                      </a:rPr>
                      <m:t> ∈</m:t>
                    </m:r>
                    <m:r>
                      <a:rPr lang="en-US" sz="2000" b="1" i="0" smtClean="0">
                        <a:latin typeface="Cambria Math"/>
                        <a:ea typeface="Cambria Math"/>
                      </a:rPr>
                      <m:t>𝐑</m:t>
                    </m:r>
                  </m:oMath>
                </a14:m>
                <a:r>
                  <a:rPr lang="en-US" sz="2000" b="1" dirty="0" smtClean="0"/>
                  <a:t> </a:t>
                </a:r>
                <a:r>
                  <a:rPr lang="en-US" sz="2000" dirty="0" smtClean="0"/>
                  <a:t>are possible as </a:t>
                </a:r>
                <a:r>
                  <a:rPr lang="en-US" sz="2000" dirty="0" smtClean="0"/>
                  <a:t>an input, so:</a:t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b="1" dirty="0" smtClean="0"/>
                  <a:t>Domain:  Set of all real numbers.</a:t>
                </a:r>
                <a:br>
                  <a:rPr lang="en-US" sz="2000" b="1" dirty="0" smtClean="0"/>
                </a:br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dirty="0" smtClean="0"/>
                  <a:t>The range will be the set of all possible outputs. We see that for all values of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000" dirty="0" smtClean="0"/>
                  <a:t>, the value of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𝑦</m:t>
                    </m:r>
                  </m:oMath>
                </a14:m>
                <a:r>
                  <a:rPr lang="en-US" sz="2000" dirty="0" smtClean="0"/>
                  <a:t> will be greater than or equal to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−3</m:t>
                    </m:r>
                  </m:oMath>
                </a14:m>
                <a:r>
                  <a:rPr lang="en-US" sz="2000" dirty="0" smtClean="0"/>
                  <a:t> (in case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𝑥</m:t>
                    </m:r>
                    <m:r>
                      <a:rPr lang="en-US" sz="20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sz="2000" dirty="0" smtClean="0"/>
                  <a:t>), so:</a:t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b="1" dirty="0" smtClean="0"/>
                  <a:t>Range: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/>
                      </a:rPr>
                      <m:t>𝒚</m:t>
                    </m:r>
                    <m:r>
                      <a:rPr lang="en-US" sz="2000" b="1" i="1" dirty="0" smtClean="0">
                        <a:latin typeface="Cambria Math"/>
                      </a:rPr>
                      <m:t> ≥−</m:t>
                    </m:r>
                    <m:r>
                      <a:rPr lang="en-US" sz="2000" b="1" i="1" dirty="0" smtClean="0">
                        <a:latin typeface="Cambria Math"/>
                        <a:ea typeface="Cambria Math"/>
                      </a:rPr>
                      <m:t>𝟑</m:t>
                    </m:r>
                  </m:oMath>
                </a14:m>
                <a:endParaRPr lang="en-US" sz="2000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 smtClean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/>
                </a:r>
                <a:br>
                  <a:rPr lang="en-US" sz="2000" dirty="0"/>
                </a:br>
                <a:endParaRPr lang="en-U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  <a:blipFill rotWithShape="1">
                <a:blip r:embed="rId2"/>
                <a:stretch>
                  <a:fillRect l="-758" t="-3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4724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QUADRATIC GRAPHS AND THEIR PROPERTIES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815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724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QUADRATIC GRAPHS AND THEIR PROPERTIES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425730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Graph quadratic equations and understand and identify</a:t>
            </a:r>
            <a:br>
              <a:rPr lang="en-US" sz="2400" dirty="0" smtClean="0"/>
            </a:br>
            <a:r>
              <a:rPr lang="en-US" sz="2400" dirty="0" smtClean="0"/>
              <a:t>the properties of quadratic graphs</a:t>
            </a:r>
            <a:r>
              <a:rPr lang="en-US" sz="2400" dirty="0" smtClean="0"/>
              <a:t> 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Quadratic Equation</a:t>
            </a:r>
            <a:endParaRPr lang="en-US" sz="2400" dirty="0" smtClean="0"/>
          </a:p>
          <a:p>
            <a:r>
              <a:rPr lang="en-US" sz="2400" dirty="0" smtClean="0"/>
              <a:t>Vertex, Axis of Symmetry</a:t>
            </a:r>
            <a:endParaRPr lang="en-US" sz="2400" dirty="0" smtClean="0"/>
          </a:p>
          <a:p>
            <a:r>
              <a:rPr lang="en-US" sz="2400" dirty="0" smtClean="0"/>
              <a:t>Maximum, Minimum</a:t>
            </a:r>
          </a:p>
          <a:p>
            <a:r>
              <a:rPr lang="en-US" sz="2400" dirty="0" smtClean="0"/>
              <a:t>Graphing Quadratic Equation</a:t>
            </a:r>
          </a:p>
          <a:p>
            <a:r>
              <a:rPr lang="en-US" sz="2400" dirty="0" smtClean="0"/>
              <a:t>Domain, Range of Quadratic Equation</a:t>
            </a:r>
          </a:p>
          <a:p>
            <a:endParaRPr lang="en-US" sz="2400" dirty="0" smtClean="0"/>
          </a:p>
          <a:p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quadratic equation </a:t>
                </a:r>
                <a:r>
                  <a:rPr lang="en-US" sz="2400" dirty="0" smtClean="0"/>
                  <a:t>is of the form:</a:t>
                </a: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 smtClean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400" dirty="0" smtClean="0"/>
                  <a:t>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  <a:blipFill rotWithShape="1">
                <a:blip r:embed="rId2"/>
                <a:stretch>
                  <a:fillRect l="-1123" t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048000" y="1373922"/>
                <a:ext cx="3200400" cy="470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1373922"/>
                <a:ext cx="3200400" cy="470000"/>
              </a:xfrm>
              <a:prstGeom prst="rect">
                <a:avLst/>
              </a:prstGeom>
              <a:blipFill rotWithShape="1">
                <a:blip r:embed="rId3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3865085" y="280035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865085" y="341441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865085" y="403148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94984" y="2800350"/>
            <a:ext cx="213744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Quadratic term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58647" y="3422750"/>
            <a:ext cx="1703171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Linear term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23882" y="4041584"/>
            <a:ext cx="2060837" cy="4264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Constant term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0" y="-19050"/>
            <a:ext cx="4724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QUADRATIC GRAPHS AND THEIR PROPERTIES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572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36195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 smtClean="0">
                    <a:solidFill>
                      <a:srgbClr val="0070C0"/>
                    </a:solidFill>
                  </a:rPr>
                  <a:t>Graph of a quadratic Equation</a:t>
                </a:r>
                <a:endParaRPr lang="en-US" sz="2400" b="1" u="sng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 smtClean="0"/>
                  <a:t>The graph of a </a:t>
                </a:r>
                <a:r>
                  <a:rPr lang="en-US" sz="2200" dirty="0" smtClean="0"/>
                  <a:t>quadrati</a:t>
                </a:r>
                <a:r>
                  <a:rPr lang="en-US" sz="2200" dirty="0" smtClean="0"/>
                  <a:t>c equation is a U-shaped parabola.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 smtClean="0"/>
                  <a:t>To graph the quadratic equations, we can </a:t>
                </a:r>
                <a:br>
                  <a:rPr lang="en-US" sz="2200" dirty="0" smtClean="0"/>
                </a:br>
                <a:r>
                  <a:rPr lang="en-US" sz="2200" dirty="0" smtClean="0"/>
                  <a:t/>
                </a:r>
                <a:br>
                  <a:rPr lang="en-US" sz="2200" dirty="0" smtClean="0"/>
                </a:br>
                <a:r>
                  <a:rPr lang="en-US" sz="2200" dirty="0" smtClean="0"/>
                  <a:t>find the ordered pairs i.e. the pair of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𝑥</m:t>
                    </m:r>
                    <m:r>
                      <a:rPr lang="en-US" sz="2200" b="0" i="1" smtClean="0">
                        <a:latin typeface="Cambria Math"/>
                      </a:rPr>
                      <m:t>,</m:t>
                    </m:r>
                    <m:r>
                      <a:rPr lang="en-US" sz="2200" b="0" i="1" smtClean="0">
                        <a:latin typeface="Cambria Math"/>
                      </a:rPr>
                      <m:t>𝑦</m:t>
                    </m:r>
                  </m:oMath>
                </a14:m>
                <a:r>
                  <a:rPr lang="en-US" sz="2200" dirty="0" smtClean="0"/>
                  <a:t> values</a:t>
                </a:r>
                <a:br>
                  <a:rPr lang="en-US" sz="2200" dirty="0" smtClean="0"/>
                </a:br>
                <a:r>
                  <a:rPr lang="en-US" sz="2200" dirty="0" smtClean="0"/>
                  <a:t/>
                </a:r>
                <a:br>
                  <a:rPr lang="en-US" sz="2200" dirty="0" smtClean="0"/>
                </a:br>
                <a:r>
                  <a:rPr lang="en-US" sz="2200" dirty="0" smtClean="0"/>
                  <a:t>satisfying the quadratic equation. </a:t>
                </a:r>
                <a:endParaRPr lang="en-US" sz="22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361950"/>
                <a:ext cx="8686800" cy="4724400"/>
              </a:xfrm>
              <a:blipFill rotWithShape="1">
                <a:blip r:embed="rId2"/>
                <a:stretch>
                  <a:fillRect l="-1123" t="-1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396" y="1428751"/>
            <a:ext cx="3098403" cy="2819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985197" y="436828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Parabola</a:t>
            </a:r>
            <a:endParaRPr lang="en-US" b="1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-19050"/>
            <a:ext cx="4724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QUADRATIC GRAPHS AND THEIR PROPERTIES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929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 smtClean="0">
                    <a:solidFill>
                      <a:srgbClr val="0070C0"/>
                    </a:solidFill>
                  </a:rPr>
                  <a:t>Problem 1: What is the graph of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en-US" sz="22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2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2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en-US" sz="2200" b="1" dirty="0" smtClean="0">
                    <a:solidFill>
                      <a:srgbClr val="0070C0"/>
                    </a:solidFill>
                  </a:rPr>
                  <a:t>?</a:t>
                </a:r>
                <a:endParaRPr lang="en-US" sz="22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 smtClean="0"/>
                  <a:t> 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  <a:blipFill rotWithShape="1">
                <a:blip r:embed="rId2"/>
                <a:stretch>
                  <a:fillRect l="-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-19050"/>
            <a:ext cx="4724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QUADRATIC GRAPHS AND THEIR PROPERTIES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922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 smtClean="0">
                    <a:solidFill>
                      <a:srgbClr val="0070C0"/>
                    </a:solidFill>
                  </a:rPr>
                  <a:t>Problem 1: What is the graph of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en-US" sz="22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2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en-US" sz="2200" b="1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𝟐</m:t>
                            </m:r>
                          </m:den>
                        </m:f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en-US" sz="2200" b="1" dirty="0" smtClean="0">
                    <a:solidFill>
                      <a:srgbClr val="0070C0"/>
                    </a:solidFill>
                  </a:rPr>
                  <a:t>?</a:t>
                </a:r>
                <a:endParaRPr lang="en-US" sz="22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 smtClean="0"/>
                  <a:t> </a:t>
                </a:r>
                <a:r>
                  <a:rPr lang="en-US" sz="2200" dirty="0" smtClean="0"/>
                  <a:t>Make a table of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latin typeface="Cambria Math"/>
                      </a:rPr>
                      <m:t>𝑥</m:t>
                    </m:r>
                    <m:r>
                      <a:rPr lang="en-US" sz="2200" i="1" dirty="0" smtClean="0">
                        <a:latin typeface="Cambria Math"/>
                      </a:rPr>
                      <m:t>,</m:t>
                    </m:r>
                    <m:r>
                      <a:rPr lang="en-US" sz="2200" i="1" dirty="0" smtClean="0">
                        <a:latin typeface="Cambria Math"/>
                      </a:rPr>
                      <m:t>𝑦</m:t>
                    </m:r>
                  </m:oMath>
                </a14:m>
                <a:r>
                  <a:rPr lang="en-US" sz="2200" dirty="0" smtClean="0"/>
                  <a:t> values and use them to</a:t>
                </a:r>
                <a:br>
                  <a:rPr lang="en-US" sz="2200" dirty="0" smtClean="0"/>
                </a:br>
                <a:r>
                  <a:rPr lang="en-US" sz="2200" dirty="0" smtClean="0"/>
                  <a:t> plot the graph of the equation.</a:t>
                </a:r>
                <a:endParaRPr lang="en-US" sz="22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  <a:blipFill rotWithShape="1">
                <a:blip r:embed="rId2"/>
                <a:stretch>
                  <a:fillRect l="-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6934199" y="4400550"/>
                <a:ext cx="1600201" cy="610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𝒚</m:t>
                      </m:r>
                      <m:r>
                        <a:rPr lang="en-US" b="1" i="1"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b="1" i="1">
                              <a:latin typeface="Cambria Math"/>
                            </a:rPr>
                          </m:ctrlPr>
                        </m:sSupPr>
                        <m:e>
                          <m:f>
                            <m:fPr>
                              <m:ctrlPr>
                                <a:rPr lang="en-US" b="1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b="1" i="1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b="1" i="1">
                                  <a:latin typeface="Cambria Math"/>
                                </a:rPr>
                                <m:t>𝟐</m:t>
                              </m:r>
                            </m:den>
                          </m:f>
                          <m:r>
                            <a:rPr lang="en-US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>
                          <a:latin typeface="Cambria Math"/>
                        </a:rPr>
                        <m:t>+</m:t>
                      </m:r>
                      <m:r>
                        <a:rPr lang="en-US" b="1" i="1"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4199" y="4400550"/>
                <a:ext cx="1600201" cy="61093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itle 1"/>
          <p:cNvSpPr txBox="1">
            <a:spLocks/>
          </p:cNvSpPr>
          <p:nvPr/>
        </p:nvSpPr>
        <p:spPr>
          <a:xfrm>
            <a:off x="0" y="-19050"/>
            <a:ext cx="4724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QUADRATIC GRAPHS AND THEIR PROPERTIES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232726"/>
                  </p:ext>
                </p:extLst>
              </p:nvPr>
            </p:nvGraphicFramePr>
            <p:xfrm>
              <a:off x="228600" y="1944684"/>
              <a:ext cx="5105400" cy="245427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01800"/>
                    <a:gridCol w="1955800"/>
                    <a:gridCol w="14478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 </m:t>
                                </m:r>
                                <m:sSup>
                                  <m:sSupPr>
                                    <m:ctrlP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f>
                                      <m:fPr>
                                        <m:ctrlP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1400" b="1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400" b="1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sz="1400" b="1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1400" b="1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 </m:t>
                                </m:r>
                                <m:sSup>
                                  <m:sSupPr>
                                    <m:ctrlP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f>
                                      <m:fPr>
                                        <m:ctrlP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(</m:t>
                                    </m:r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 smtClean="0">
                              <a:solidFill>
                                <a:schemeClr val="tx1"/>
                              </a:solidFill>
                            </a:rPr>
                            <a:t>-2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 </m:t>
                                </m:r>
                                <m:sSup>
                                  <m:sSupPr>
                                    <m:ctrlP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f>
                                      <m:fPr>
                                        <m:ctrlP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(</m:t>
                                    </m:r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(−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 smtClean="0">
                              <a:solidFill>
                                <a:schemeClr val="tx1"/>
                              </a:solidFill>
                            </a:rPr>
                            <a:t>-4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 </m:t>
                                </m:r>
                                <m:sSup>
                                  <m:sSupPr>
                                    <m:ctrlP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f>
                                      <m:fPr>
                                        <m:ctrlP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(−</m:t>
                                    </m:r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(−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 smtClean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 </m:t>
                                </m:r>
                                <m:sSup>
                                  <m:sSupPr>
                                    <m:ctrlP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f>
                                      <m:fPr>
                                        <m:ctrlP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1400" b="1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(</m:t>
                                    </m:r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𝟒</m:t>
                                    </m:r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en-US" sz="1400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232726"/>
                  </p:ext>
                </p:extLst>
              </p:nvPr>
            </p:nvGraphicFramePr>
            <p:xfrm>
              <a:off x="228600" y="1944684"/>
              <a:ext cx="5105400" cy="245427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01800"/>
                    <a:gridCol w="1955800"/>
                    <a:gridCol w="1447800"/>
                  </a:tblGrid>
                  <a:tr h="49085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58" r="-200000" b="-3987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7227" r="-73832" b="-3987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53586" b="-398765"/>
                          </a:stretch>
                        </a:blipFill>
                      </a:tcPr>
                    </a:tc>
                  </a:tr>
                  <a:tr h="49085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7227" t="-101250" r="-73832" b="-3037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53586" t="-101250" b="-303750"/>
                          </a:stretch>
                        </a:blipFill>
                      </a:tcPr>
                    </a:tc>
                  </a:tr>
                  <a:tr h="49085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 smtClean="0">
                              <a:solidFill>
                                <a:schemeClr val="tx1"/>
                              </a:solidFill>
                            </a:rPr>
                            <a:t>-2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7227" t="-198765" r="-7383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53586" t="-198765" b="-200000"/>
                          </a:stretch>
                        </a:blipFill>
                      </a:tcPr>
                    </a:tc>
                  </a:tr>
                  <a:tr h="49085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 smtClean="0">
                              <a:solidFill>
                                <a:schemeClr val="tx1"/>
                              </a:solidFill>
                            </a:rPr>
                            <a:t>-4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7227" t="-302500" r="-73832" b="-10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53586" t="-302500" b="-102500"/>
                          </a:stretch>
                        </a:blipFill>
                      </a:tcPr>
                    </a:tc>
                  </a:tr>
                  <a:tr h="49085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 smtClean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  <a:endParaRPr lang="en-US" sz="14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7227" t="-397531" r="-73832" b="-12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53586" t="-397531" b="-123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601" y="1538306"/>
            <a:ext cx="2364798" cy="28940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Oval 7"/>
          <p:cNvSpPr/>
          <p:nvPr/>
        </p:nvSpPr>
        <p:spPr>
          <a:xfrm>
            <a:off x="7162800" y="3148299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082177" y="3148987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683566" y="1776699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8534400" y="1776699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150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219648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u="sng" dirty="0" smtClean="0">
                    <a:solidFill>
                      <a:srgbClr val="0070C0"/>
                    </a:solidFill>
                  </a:rPr>
                  <a:t>Properties of </a:t>
                </a:r>
                <a:r>
                  <a:rPr lang="en-US" sz="2200" b="1" u="sng" dirty="0" smtClean="0">
                    <a:solidFill>
                      <a:srgbClr val="0070C0"/>
                    </a:solidFill>
                  </a:rPr>
                  <a:t>Quadrati</a:t>
                </a:r>
                <a:r>
                  <a:rPr lang="en-US" sz="2200" b="1" u="sng" dirty="0" smtClean="0">
                    <a:solidFill>
                      <a:srgbClr val="0070C0"/>
                    </a:solidFill>
                  </a:rPr>
                  <a:t>c Graphs</a:t>
                </a:r>
                <a:endParaRPr lang="en-US" sz="2200" b="1" u="sng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 smtClean="0"/>
                  <a:t>Consider the quadratic equation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</m:oMath>
                </a14:m>
                <a:r>
                  <a:rPr lang="en-US" sz="2200" dirty="0" smtClean="0"/>
                  <a:t> ,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latin typeface="Cambria Math"/>
                      </a:rPr>
                      <m:t> </m:t>
                    </m:r>
                    <m:r>
                      <a:rPr lang="en-US" sz="2200" b="0" i="1" smtClean="0">
                        <a:latin typeface="Cambria Math"/>
                      </a:rPr>
                      <m:t> </m:t>
                    </m:r>
                    <m:r>
                      <a:rPr lang="en-US" sz="2200" b="0" i="1" smtClean="0">
                        <a:latin typeface="Cambria Math"/>
                      </a:rPr>
                      <m:t>𝑎</m:t>
                    </m:r>
                    <m:r>
                      <a:rPr lang="en-US" sz="2200" b="0" i="1" smtClean="0">
                        <a:latin typeface="Cambria Math"/>
                        <a:ea typeface="Cambria Math"/>
                      </a:rPr>
                      <m:t>≠0</m:t>
                    </m:r>
                  </m:oMath>
                </a14:m>
                <a:r>
                  <a:rPr lang="en-US" sz="2200" dirty="0" smtClean="0"/>
                  <a:t>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200" b="1" dirty="0" smtClean="0">
                    <a:solidFill>
                      <a:srgbClr val="0070C0"/>
                    </a:solidFill>
                  </a:rPr>
                  <a:t>Axis of Symmetry </a:t>
                </a:r>
                <a:r>
                  <a:rPr lang="en-US" sz="2200" dirty="0" smtClean="0"/>
                  <a:t>is the line that divides the parabola into parts that are mirror images of each other.</a:t>
                </a:r>
                <a:br>
                  <a:rPr lang="en-US" sz="2200" dirty="0" smtClean="0"/>
                </a:br>
                <a:r>
                  <a:rPr lang="en-US" sz="2200" dirty="0" smtClean="0"/>
                  <a:t>Mathematically, it is given as: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 smtClean="0"/>
                  <a:t/>
                </a:r>
                <a:br>
                  <a:rPr lang="en-US" sz="2200" dirty="0" smtClean="0"/>
                </a:br>
                <a:endParaRPr lang="en-US" sz="2200" dirty="0" smtClean="0"/>
              </a:p>
              <a:p>
                <a:pPr>
                  <a:spcAft>
                    <a:spcPts val="600"/>
                  </a:spcAft>
                </a:pPr>
                <a:r>
                  <a:rPr lang="en-US" sz="2200" b="1" dirty="0" smtClean="0">
                    <a:solidFill>
                      <a:srgbClr val="0070C0"/>
                    </a:solidFill>
                  </a:rPr>
                  <a:t>Vertex of the parabola </a:t>
                </a:r>
                <a:r>
                  <a:rPr lang="en-US" sz="2200" dirty="0"/>
                  <a:t>is </a:t>
                </a:r>
                <a:r>
                  <a:rPr lang="en-US" sz="2200" dirty="0" smtClean="0"/>
                  <a:t>the point which intersects the axis of symmetry of the parabola.</a:t>
                </a:r>
                <a:br>
                  <a:rPr lang="en-US" sz="2200" dirty="0" smtClean="0"/>
                </a:br>
                <a:r>
                  <a:rPr lang="en-US" sz="2200" dirty="0" smtClean="0"/>
                  <a:t>Mathematically</a:t>
                </a:r>
                <a:r>
                  <a:rPr lang="en-US" sz="2200" dirty="0"/>
                  <a:t>, </a:t>
                </a:r>
                <a:r>
                  <a:rPr lang="en-US" sz="2200" dirty="0" smtClean="0"/>
                  <a:t>its coordinates are given as: </a:t>
                </a:r>
                <a:r>
                  <a:rPr lang="en-US" sz="2200" b="1" dirty="0" smtClean="0">
                    <a:solidFill>
                      <a:srgbClr val="0070C0"/>
                    </a:solidFill>
                  </a:rPr>
                  <a:t>		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219648"/>
                <a:ext cx="8686800" cy="4724400"/>
              </a:xfrm>
              <a:blipFill rotWithShape="1">
                <a:blip r:embed="rId2"/>
                <a:stretch>
                  <a:fillRect l="-842" t="-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657600" y="2231142"/>
                <a:ext cx="1493010" cy="815673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600" y="2231142"/>
                <a:ext cx="1493010" cy="81567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3321634" y="4191860"/>
                <a:ext cx="2258168" cy="887807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num>
                            <m:den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den>
                          </m:f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sz="2000" b="1" i="1">
                                      <a:solidFill>
                                        <a:srgbClr val="0070C0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den>
                              </m:f>
                            </m:e>
                          </m:d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1634" y="4191860"/>
                <a:ext cx="2258168" cy="88780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1"/>
          <p:cNvSpPr txBox="1">
            <a:spLocks/>
          </p:cNvSpPr>
          <p:nvPr/>
        </p:nvSpPr>
        <p:spPr>
          <a:xfrm>
            <a:off x="0" y="-19050"/>
            <a:ext cx="4724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QUADRATIC GRAPHS AND THEIR PROPERTIES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514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231775" indent="-231775" algn="just">
                  <a:spcAft>
                    <a:spcPts val="600"/>
                  </a:spcAft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Maximum </a:t>
                </a:r>
                <a:r>
                  <a:rPr lang="en-US" sz="2400" dirty="0" smtClean="0"/>
                  <a:t>of a quadratic equation is a point where the graph has the maximum value. In the equation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latin typeface="Cambria Math"/>
                      </a:rPr>
                      <m:t>=</m:t>
                    </m:r>
                    <m:r>
                      <a:rPr lang="en-US" sz="2400" b="1" i="1" smtClean="0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400" dirty="0" smtClean="0"/>
                  <a:t>, if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  <m:r>
                      <a:rPr lang="en-US" sz="2400" b="1" i="1" smtClean="0">
                        <a:latin typeface="Cambria Math"/>
                      </a:rPr>
                      <m:t>&lt;</m:t>
                    </m:r>
                    <m:r>
                      <a:rPr lang="en-US" sz="2400" b="1" i="1" smtClean="0"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 smtClean="0"/>
                  <a:t>, the graph </a:t>
                </a:r>
                <a:r>
                  <a:rPr lang="en-US" sz="2400" b="1" dirty="0" smtClean="0"/>
                  <a:t>opens downwards </a:t>
                </a:r>
                <a:r>
                  <a:rPr lang="en-US" sz="2400" dirty="0" smtClean="0"/>
                  <a:t>and the maximum is the vertex of the graph.</a:t>
                </a:r>
                <a:br>
                  <a:rPr lang="en-US" sz="2400" dirty="0" smtClean="0"/>
                </a:br>
                <a:endParaRPr lang="en-US" sz="2400" dirty="0" smtClean="0"/>
              </a:p>
              <a:p>
                <a:pPr marL="231775" indent="-231775" algn="just">
                  <a:spcAft>
                    <a:spcPts val="600"/>
                  </a:spcAft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Minimum </a:t>
                </a:r>
                <a:r>
                  <a:rPr lang="en-US" sz="2400" dirty="0"/>
                  <a:t>of a quadratic equation is a point where the graph has the </a:t>
                </a:r>
                <a:r>
                  <a:rPr lang="en-US" sz="2400" dirty="0" smtClean="0"/>
                  <a:t>minimum value</a:t>
                </a:r>
                <a:r>
                  <a:rPr lang="en-US" sz="2400" dirty="0"/>
                  <a:t>. </a:t>
                </a:r>
                <a:r>
                  <a:rPr lang="en-US" sz="2400" dirty="0"/>
                  <a:t>In the equation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, 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𝒂</m:t>
                    </m:r>
                    <m:r>
                      <a:rPr lang="en-US" sz="2400" b="1" i="1" smtClean="0">
                        <a:latin typeface="Cambria Math"/>
                      </a:rPr>
                      <m:t>&gt;</m:t>
                    </m:r>
                    <m:r>
                      <a:rPr lang="en-US" sz="2400" b="1" i="1">
                        <a:latin typeface="Cambria Math"/>
                      </a:rPr>
                      <m:t>𝟎</m:t>
                    </m:r>
                  </m:oMath>
                </a14:m>
                <a:r>
                  <a:rPr lang="en-US" sz="2400" dirty="0"/>
                  <a:t>, the graph </a:t>
                </a:r>
                <a:r>
                  <a:rPr lang="en-US" sz="2400" b="1" dirty="0"/>
                  <a:t>opens </a:t>
                </a:r>
                <a:r>
                  <a:rPr lang="en-US" sz="2400" b="1" dirty="0" smtClean="0"/>
                  <a:t>upwards </a:t>
                </a:r>
                <a:r>
                  <a:rPr lang="en-US" sz="2400" dirty="0" smtClean="0"/>
                  <a:t>and </a:t>
                </a:r>
                <a:r>
                  <a:rPr lang="en-US" sz="2400" dirty="0"/>
                  <a:t>the maximum is the vertex of the graph.</a:t>
                </a:r>
                <a:r>
                  <a:rPr lang="en-US" sz="2400" dirty="0" smtClean="0"/>
                  <a:t> </a:t>
                </a:r>
                <a:br>
                  <a:rPr lang="en-US" sz="2400" dirty="0" smtClean="0"/>
                </a:br>
                <a:endParaRPr lang="en-US" sz="2400" dirty="0" smtClean="0"/>
              </a:p>
              <a:p>
                <a:pPr marL="231775" indent="-231775" algn="just">
                  <a:spcAft>
                    <a:spcPts val="600"/>
                  </a:spcAft>
                </a:pPr>
                <a:r>
                  <a:rPr lang="en-US" sz="2400" dirty="0" smtClean="0"/>
                  <a:t>In the equation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4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400" dirty="0" smtClean="0"/>
                  <a:t>, the larger the numeric value of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 smtClean="0"/>
                  <a:t>,  the narrower is the graph of the equation, and the smaller the numeric value of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 smtClean="0"/>
                  <a:t>, the wider is the graph of the equation.</a:t>
                </a:r>
                <a:r>
                  <a:rPr lang="en-US" sz="2200" dirty="0"/>
                  <a:t/>
                </a:r>
                <a:br>
                  <a:rPr lang="en-US" sz="2200" dirty="0"/>
                </a:br>
                <a:endParaRPr lang="en-US" sz="2200" b="1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686800" cy="4724400"/>
              </a:xfrm>
              <a:blipFill rotWithShape="1">
                <a:blip r:embed="rId2"/>
                <a:stretch>
                  <a:fillRect l="-982" t="-1032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4724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QUADRATIC GRAPHS AND THEIR PROPERTIES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346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61950"/>
            <a:ext cx="8846128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</a:rPr>
              <a:t>Problem </a:t>
            </a:r>
            <a:r>
              <a:rPr lang="en-US" sz="2000" b="1" dirty="0" smtClean="0">
                <a:solidFill>
                  <a:srgbClr val="0070C0"/>
                </a:solidFill>
              </a:rPr>
              <a:t>2: Identify the vertex of the graph. Also tell whether it is a maximum or a minimum.</a:t>
            </a:r>
            <a:endParaRPr lang="en-US" sz="20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000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/>
          </a:p>
          <a:p>
            <a:pPr marL="0" indent="0" algn="just">
              <a:spcAft>
                <a:spcPts val="600"/>
              </a:spcAft>
              <a:buNone/>
            </a:pPr>
            <a:endParaRPr lang="en-US" sz="2000" b="1" dirty="0" smtClean="0"/>
          </a:p>
          <a:p>
            <a:pPr marL="0" indent="0" algn="just">
              <a:spcAft>
                <a:spcPts val="600"/>
              </a:spcAft>
              <a:buNone/>
            </a:pPr>
            <a:r>
              <a:rPr lang="en-US" sz="2000" dirty="0"/>
              <a:t/>
            </a:r>
            <a:br>
              <a:rPr lang="en-US" sz="2000" dirty="0"/>
            </a:br>
            <a:endParaRPr lang="en-US" sz="2000" dirty="0" smtClean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-19050"/>
            <a:ext cx="4724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QUADRATIC GRAPHS AND THEIR PROPERTIES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125098"/>
            <a:ext cx="2133600" cy="26561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</TotalTime>
  <Words>517</Words>
  <Application>Microsoft Office PowerPoint</Application>
  <PresentationFormat>On-screen Show (16:9)</PresentationFormat>
  <Paragraphs>93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 Quadratic Graphs and Their Properties</vt:lpstr>
      <vt:lpstr>QUADRATIC GRAPHS AND THEIR PROPERTIES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351</cp:revision>
  <dcterms:created xsi:type="dcterms:W3CDTF">2016-10-20T15:06:14Z</dcterms:created>
  <dcterms:modified xsi:type="dcterms:W3CDTF">2017-02-06T19:33:58Z</dcterms:modified>
</cp:coreProperties>
</file>